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drawings/drawing5.xml" ContentType="application/vnd.openxmlformats-officedocument.drawingml.chartshapes+xml"/>
  <Override PartName="/ppt/charts/chart7.xml" ContentType="application/vnd.openxmlformats-officedocument.drawingml.chart+xml"/>
  <Override PartName="/ppt/drawings/drawing6.xml" ContentType="application/vnd.openxmlformats-officedocument.drawingml.chartshapes+xml"/>
  <Override PartName="/ppt/charts/chart8.xml" ContentType="application/vnd.openxmlformats-officedocument.drawingml.chart+xml"/>
  <Override PartName="/ppt/drawings/drawing7.xml" ContentType="application/vnd.openxmlformats-officedocument.drawingml.chartshapes+xml"/>
  <Override PartName="/ppt/charts/chart9.xml" ContentType="application/vnd.openxmlformats-officedocument.drawingml.chart+xml"/>
  <Override PartName="/ppt/drawings/drawing8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9"/>
  </p:notesMasterIdLst>
  <p:handoutMasterIdLst>
    <p:handoutMasterId r:id="rId30"/>
  </p:handoutMasterIdLst>
  <p:sldIdLst>
    <p:sldId id="256" r:id="rId2"/>
    <p:sldId id="274" r:id="rId3"/>
    <p:sldId id="262" r:id="rId4"/>
    <p:sldId id="287" r:id="rId5"/>
    <p:sldId id="257" r:id="rId6"/>
    <p:sldId id="258" r:id="rId7"/>
    <p:sldId id="259" r:id="rId8"/>
    <p:sldId id="263" r:id="rId9"/>
    <p:sldId id="285" r:id="rId10"/>
    <p:sldId id="261" r:id="rId11"/>
    <p:sldId id="292" r:id="rId12"/>
    <p:sldId id="284" r:id="rId13"/>
    <p:sldId id="288" r:id="rId14"/>
    <p:sldId id="266" r:id="rId15"/>
    <p:sldId id="295" r:id="rId16"/>
    <p:sldId id="283" r:id="rId17"/>
    <p:sldId id="291" r:id="rId18"/>
    <p:sldId id="293" r:id="rId19"/>
    <p:sldId id="294" r:id="rId20"/>
    <p:sldId id="282" r:id="rId21"/>
    <p:sldId id="269" r:id="rId22"/>
    <p:sldId id="276" r:id="rId23"/>
    <p:sldId id="278" r:id="rId24"/>
    <p:sldId id="279" r:id="rId25"/>
    <p:sldId id="280" r:id="rId26"/>
    <p:sldId id="281" r:id="rId27"/>
    <p:sldId id="296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74E4"/>
    <a:srgbClr val="CDC233"/>
    <a:srgbClr val="54CC8A"/>
    <a:srgbClr val="CCFF33"/>
    <a:srgbClr val="99CC00"/>
    <a:srgbClr val="8C8B74"/>
    <a:srgbClr val="E3DA1D"/>
    <a:srgbClr val="E5A2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5" autoAdjust="0"/>
    <p:restoredTop sz="94729" autoAdjust="0"/>
  </p:normalViewPr>
  <p:slideViewPr>
    <p:cSldViewPr>
      <p:cViewPr varScale="1">
        <p:scale>
          <a:sx n="70" d="100"/>
          <a:sy n="70" d="100"/>
        </p:scale>
        <p:origin x="-52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0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02"/>
    </p:cViewPr>
  </p:sorterViewPr>
  <p:notesViewPr>
    <p:cSldViewPr>
      <p:cViewPr varScale="1">
        <p:scale>
          <a:sx n="79" d="100"/>
          <a:sy n="79" d="100"/>
        </p:scale>
        <p:origin x="-2022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927587176602953"/>
          <c:y val="3.0761363162937982E-2"/>
          <c:w val="0.685365110611176"/>
          <c:h val="0.53061405570572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 уровень     - 24%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Начало работы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 - 48%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Начало работы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 уровень - 28%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Начало работы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749184"/>
        <c:axId val="22750720"/>
      </c:barChart>
      <c:catAx>
        <c:axId val="22749184"/>
        <c:scaling>
          <c:orientation val="minMax"/>
        </c:scaling>
        <c:delete val="0"/>
        <c:axPos val="b"/>
        <c:majorTickMark val="out"/>
        <c:minorTickMark val="none"/>
        <c:tickLblPos val="nextTo"/>
        <c:crossAx val="22750720"/>
        <c:crosses val="autoZero"/>
        <c:auto val="1"/>
        <c:lblAlgn val="ctr"/>
        <c:lblOffset val="100"/>
        <c:noMultiLvlLbl val="0"/>
      </c:catAx>
      <c:valAx>
        <c:axId val="22750720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7491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"/>
          <c:y val="0.67198162729659083"/>
          <c:w val="0.78401996625421821"/>
          <c:h val="0.3276783405805623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solidFill>
            <a:schemeClr val="tx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927587176602953"/>
          <c:y val="3.0761363162937972E-2"/>
          <c:w val="0.68536511061117511"/>
          <c:h val="0.53061405570572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 уровень     - 12%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Завершение работы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 - 60%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Завершение работы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60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 уровень - 28%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Завершение работы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164608"/>
        <c:axId val="26166400"/>
      </c:barChart>
      <c:catAx>
        <c:axId val="26164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6166400"/>
        <c:crosses val="autoZero"/>
        <c:auto val="1"/>
        <c:lblAlgn val="ctr"/>
        <c:lblOffset val="100"/>
        <c:noMultiLvlLbl val="0"/>
      </c:catAx>
      <c:valAx>
        <c:axId val="26166400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61646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"/>
          <c:y val="0.63494459025955252"/>
          <c:w val="0.78401996625421821"/>
          <c:h val="0.3276783405805624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solidFill>
            <a:schemeClr val="tx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927587176602959"/>
          <c:y val="3.0761363162937972E-2"/>
          <c:w val="0.68536511061117511"/>
          <c:h val="0.53061405570572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 уровень     - 18%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Начало работы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 - 40%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Начало работы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 уровень - 32%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Начало работы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206208"/>
        <c:axId val="26207744"/>
      </c:barChart>
      <c:catAx>
        <c:axId val="26206208"/>
        <c:scaling>
          <c:orientation val="minMax"/>
        </c:scaling>
        <c:delete val="0"/>
        <c:axPos val="b"/>
        <c:majorTickMark val="out"/>
        <c:minorTickMark val="none"/>
        <c:tickLblPos val="nextTo"/>
        <c:crossAx val="26207744"/>
        <c:crosses val="autoZero"/>
        <c:auto val="1"/>
        <c:lblAlgn val="ctr"/>
        <c:lblOffset val="100"/>
        <c:noMultiLvlLbl val="0"/>
      </c:catAx>
      <c:valAx>
        <c:axId val="26207744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62062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"/>
          <c:y val="0.67198162729659139"/>
          <c:w val="0.78401996625421821"/>
          <c:h val="0.3276783405805624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solidFill>
            <a:schemeClr val="tx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927587176602953"/>
          <c:y val="3.0761363162937972E-2"/>
          <c:w val="0.68536511061117511"/>
          <c:h val="0.53061405570572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 уровень     - 8%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Завершение работы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 - 51%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Завершение работы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 уровень - 41%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Завершение работы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660224"/>
        <c:axId val="26666112"/>
      </c:barChart>
      <c:catAx>
        <c:axId val="26660224"/>
        <c:scaling>
          <c:orientation val="minMax"/>
        </c:scaling>
        <c:delete val="0"/>
        <c:axPos val="b"/>
        <c:majorTickMark val="out"/>
        <c:minorTickMark val="none"/>
        <c:tickLblPos val="nextTo"/>
        <c:crossAx val="26666112"/>
        <c:crosses val="autoZero"/>
        <c:auto val="1"/>
        <c:lblAlgn val="ctr"/>
        <c:lblOffset val="100"/>
        <c:noMultiLvlLbl val="0"/>
      </c:catAx>
      <c:valAx>
        <c:axId val="26666112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66602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"/>
          <c:y val="0.67198162729659139"/>
          <c:w val="0.78401996625421821"/>
          <c:h val="0.3276783405805624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solidFill>
            <a:schemeClr val="tx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927587176602959"/>
          <c:y val="3.0761363162937972E-2"/>
          <c:w val="0.68536511061117511"/>
          <c:h val="0.53061405570572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 уровень     - 20%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Начало работы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 - 64%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Начало работы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64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 уровень - 16%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Начало работы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147712"/>
        <c:axId val="28149248"/>
      </c:barChart>
      <c:catAx>
        <c:axId val="28147712"/>
        <c:scaling>
          <c:orientation val="minMax"/>
        </c:scaling>
        <c:delete val="0"/>
        <c:axPos val="b"/>
        <c:majorTickMark val="out"/>
        <c:minorTickMark val="none"/>
        <c:tickLblPos val="nextTo"/>
        <c:crossAx val="28149248"/>
        <c:crosses val="autoZero"/>
        <c:auto val="1"/>
        <c:lblAlgn val="ctr"/>
        <c:lblOffset val="100"/>
        <c:noMultiLvlLbl val="0"/>
      </c:catAx>
      <c:valAx>
        <c:axId val="28149248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81477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"/>
          <c:y val="0.67198162729659139"/>
          <c:w val="0.78401996625421821"/>
          <c:h val="0.3276783405805624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solidFill>
            <a:schemeClr val="tx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927587176602959"/>
          <c:y val="3.0761363162937972E-2"/>
          <c:w val="0.68536511061117511"/>
          <c:h val="0.53061405570572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 уровень     - 4%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Завершение работы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 - 72%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Завершение работы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72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 уровень - 24%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Завершение работы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175744"/>
        <c:axId val="28177536"/>
      </c:barChart>
      <c:catAx>
        <c:axId val="28175744"/>
        <c:scaling>
          <c:orientation val="minMax"/>
        </c:scaling>
        <c:delete val="0"/>
        <c:axPos val="b"/>
        <c:majorTickMark val="out"/>
        <c:minorTickMark val="none"/>
        <c:tickLblPos val="nextTo"/>
        <c:crossAx val="28177536"/>
        <c:crosses val="autoZero"/>
        <c:auto val="1"/>
        <c:lblAlgn val="ctr"/>
        <c:lblOffset val="100"/>
        <c:noMultiLvlLbl val="0"/>
      </c:catAx>
      <c:valAx>
        <c:axId val="28177536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81757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"/>
          <c:y val="0.67198162729659139"/>
          <c:w val="0.78401996625421821"/>
          <c:h val="0.3276783405805624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solidFill>
            <a:schemeClr val="tx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927587176602959"/>
          <c:y val="3.0761363162937972E-2"/>
          <c:w val="0.68536511061117511"/>
          <c:h val="0.53061405570572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 уровень     - 28%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Начало работы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 - 56%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Начало работы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 уровень - 16%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Начало работы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992064"/>
        <c:axId val="27993600"/>
      </c:barChart>
      <c:catAx>
        <c:axId val="27992064"/>
        <c:scaling>
          <c:orientation val="minMax"/>
        </c:scaling>
        <c:delete val="0"/>
        <c:axPos val="b"/>
        <c:majorTickMark val="out"/>
        <c:minorTickMark val="none"/>
        <c:tickLblPos val="nextTo"/>
        <c:crossAx val="27993600"/>
        <c:crosses val="autoZero"/>
        <c:auto val="1"/>
        <c:lblAlgn val="ctr"/>
        <c:lblOffset val="100"/>
        <c:noMultiLvlLbl val="0"/>
      </c:catAx>
      <c:valAx>
        <c:axId val="27993600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79920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"/>
          <c:y val="0.67198162729659139"/>
          <c:w val="0.78401996625421821"/>
          <c:h val="0.3276783405805624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solidFill>
            <a:schemeClr val="tx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927587176602959"/>
          <c:y val="3.0761363162937972E-2"/>
          <c:w val="0.68536511061117511"/>
          <c:h val="0.53061405570572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 уровень     - 18%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Завершение работы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 - 56%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Завершение работы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 уровень - 26%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Завершение работы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028288"/>
        <c:axId val="28030080"/>
      </c:barChart>
      <c:catAx>
        <c:axId val="28028288"/>
        <c:scaling>
          <c:orientation val="minMax"/>
        </c:scaling>
        <c:delete val="0"/>
        <c:axPos val="b"/>
        <c:majorTickMark val="out"/>
        <c:minorTickMark val="none"/>
        <c:tickLblPos val="nextTo"/>
        <c:crossAx val="28030080"/>
        <c:crosses val="autoZero"/>
        <c:auto val="1"/>
        <c:lblAlgn val="ctr"/>
        <c:lblOffset val="100"/>
        <c:noMultiLvlLbl val="0"/>
      </c:catAx>
      <c:valAx>
        <c:axId val="28030080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80282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"/>
          <c:y val="0.67198162729659139"/>
          <c:w val="0.78401996625421821"/>
          <c:h val="0.3276783405805624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solidFill>
            <a:schemeClr val="tx1"/>
          </a:solidFill>
        </a:defRPr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0.17241</cdr:x>
      <cdr:y>0.06857</cdr:y>
    </cdr:from>
    <cdr:to>
      <cdr:x>0.54023</cdr:x>
      <cdr:y>0.13714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43000" y="304800"/>
          <a:ext cx="24384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2400" dirty="0"/>
        </a:p>
      </cdr:txBody>
    </cdr:sp>
  </cdr:relSizeAnchor>
  <cdr:relSizeAnchor xmlns:cdr="http://schemas.openxmlformats.org/drawingml/2006/chartDrawing">
    <cdr:from>
      <cdr:x>0.17241</cdr:x>
      <cdr:y>0.06857</cdr:y>
    </cdr:from>
    <cdr:to>
      <cdr:x>0.54023</cdr:x>
      <cdr:y>0.13714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143000" y="304800"/>
          <a:ext cx="24384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24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0.17241</cdr:x>
      <cdr:y>0.06857</cdr:y>
    </cdr:from>
    <cdr:to>
      <cdr:x>0.54023</cdr:x>
      <cdr:y>0.13714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43000" y="304800"/>
          <a:ext cx="24384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2400" dirty="0"/>
        </a:p>
      </cdr:txBody>
    </cdr:sp>
  </cdr:relSizeAnchor>
  <cdr:relSizeAnchor xmlns:cdr="http://schemas.openxmlformats.org/drawingml/2006/chartDrawing">
    <cdr:from>
      <cdr:x>0.17241</cdr:x>
      <cdr:y>0.06857</cdr:y>
    </cdr:from>
    <cdr:to>
      <cdr:x>0.54023</cdr:x>
      <cdr:y>0.13714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143000" y="304800"/>
          <a:ext cx="24384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24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0.17241</cdr:x>
      <cdr:y>0.06857</cdr:y>
    </cdr:from>
    <cdr:to>
      <cdr:x>0.54023</cdr:x>
      <cdr:y>0.13714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43000" y="304800"/>
          <a:ext cx="24384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2400" dirty="0"/>
        </a:p>
      </cdr:txBody>
    </cdr:sp>
  </cdr:relSizeAnchor>
  <cdr:relSizeAnchor xmlns:cdr="http://schemas.openxmlformats.org/drawingml/2006/chartDrawing">
    <cdr:from>
      <cdr:x>0.17241</cdr:x>
      <cdr:y>0.06857</cdr:y>
    </cdr:from>
    <cdr:to>
      <cdr:x>0.54023</cdr:x>
      <cdr:y>0.13714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143000" y="304800"/>
          <a:ext cx="24384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24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0.17241</cdr:x>
      <cdr:y>0.06857</cdr:y>
    </cdr:from>
    <cdr:to>
      <cdr:x>0.54023</cdr:x>
      <cdr:y>0.13714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43000" y="304800"/>
          <a:ext cx="24384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2400" dirty="0"/>
        </a:p>
      </cdr:txBody>
    </cdr:sp>
  </cdr:relSizeAnchor>
  <cdr:relSizeAnchor xmlns:cdr="http://schemas.openxmlformats.org/drawingml/2006/chartDrawing">
    <cdr:from>
      <cdr:x>0.17241</cdr:x>
      <cdr:y>0.06857</cdr:y>
    </cdr:from>
    <cdr:to>
      <cdr:x>0.54023</cdr:x>
      <cdr:y>0.13714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143000" y="304800"/>
          <a:ext cx="24384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24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0.17241</cdr:x>
      <cdr:y>0.06857</cdr:y>
    </cdr:from>
    <cdr:to>
      <cdr:x>0.54023</cdr:x>
      <cdr:y>0.13714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43000" y="304800"/>
          <a:ext cx="24384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2400" dirty="0"/>
        </a:p>
      </cdr:txBody>
    </cdr:sp>
  </cdr:relSizeAnchor>
  <cdr:relSizeAnchor xmlns:cdr="http://schemas.openxmlformats.org/drawingml/2006/chartDrawing">
    <cdr:from>
      <cdr:x>0.17241</cdr:x>
      <cdr:y>0.06857</cdr:y>
    </cdr:from>
    <cdr:to>
      <cdr:x>0.54023</cdr:x>
      <cdr:y>0.13714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143000" y="304800"/>
          <a:ext cx="24384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2400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0.17241</cdr:x>
      <cdr:y>0.06857</cdr:y>
    </cdr:from>
    <cdr:to>
      <cdr:x>0.54023</cdr:x>
      <cdr:y>0.13714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43000" y="304800"/>
          <a:ext cx="24384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2400" dirty="0"/>
        </a:p>
      </cdr:txBody>
    </cdr:sp>
  </cdr:relSizeAnchor>
  <cdr:relSizeAnchor xmlns:cdr="http://schemas.openxmlformats.org/drawingml/2006/chartDrawing">
    <cdr:from>
      <cdr:x>0.17241</cdr:x>
      <cdr:y>0.06857</cdr:y>
    </cdr:from>
    <cdr:to>
      <cdr:x>0.54023</cdr:x>
      <cdr:y>0.13714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143000" y="304800"/>
          <a:ext cx="24384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2400" dirty="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0.17241</cdr:x>
      <cdr:y>0.06857</cdr:y>
    </cdr:from>
    <cdr:to>
      <cdr:x>0.54023</cdr:x>
      <cdr:y>0.13714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43000" y="304800"/>
          <a:ext cx="24384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2400" dirty="0"/>
        </a:p>
      </cdr:txBody>
    </cdr:sp>
  </cdr:relSizeAnchor>
  <cdr:relSizeAnchor xmlns:cdr="http://schemas.openxmlformats.org/drawingml/2006/chartDrawing">
    <cdr:from>
      <cdr:x>0.17241</cdr:x>
      <cdr:y>0.06857</cdr:y>
    </cdr:from>
    <cdr:to>
      <cdr:x>0.54023</cdr:x>
      <cdr:y>0.13714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143000" y="304800"/>
          <a:ext cx="24384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2400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0.17241</cdr:x>
      <cdr:y>0.06857</cdr:y>
    </cdr:from>
    <cdr:to>
      <cdr:x>0.54023</cdr:x>
      <cdr:y>0.13714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43000" y="304800"/>
          <a:ext cx="24384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2400" dirty="0"/>
        </a:p>
      </cdr:txBody>
    </cdr:sp>
  </cdr:relSizeAnchor>
  <cdr:relSizeAnchor xmlns:cdr="http://schemas.openxmlformats.org/drawingml/2006/chartDrawing">
    <cdr:from>
      <cdr:x>0.17241</cdr:x>
      <cdr:y>0.06857</cdr:y>
    </cdr:from>
    <cdr:to>
      <cdr:x>0.54023</cdr:x>
      <cdr:y>0.13714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143000" y="304800"/>
          <a:ext cx="24384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24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AD5FE-2ECE-49CB-817A-D5085E941EB0}" type="datetimeFigureOut">
              <a:rPr lang="ru-RU" smtClean="0"/>
              <a:pPr/>
              <a:t>03.03.2014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20E986-19C6-4868-B12F-C9B260E4C6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925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 smtClean="0">
                <a:cs typeface="+mn-cs"/>
              </a:defRPr>
            </a:lvl1pPr>
          </a:lstStyle>
          <a:p>
            <a:pPr>
              <a:defRPr/>
            </a:pPr>
            <a:fld id="{B6A71DDB-9C38-4E13-B95B-A63E082920A7}" type="datetimeFigureOut">
              <a:rPr lang="ru-RU"/>
              <a:pPr>
                <a:defRPr/>
              </a:pPr>
              <a:t>03.03.2014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 smtClean="0">
                <a:cs typeface="+mn-cs"/>
              </a:defRPr>
            </a:lvl1pPr>
          </a:lstStyle>
          <a:p>
            <a:pPr>
              <a:defRPr/>
            </a:pPr>
            <a:fld id="{B93278AD-2624-4671-92AC-22E03A2EE8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5531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3278AD-2624-4671-92AC-22E03A2EE838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3278AD-2624-4671-92AC-22E03A2EE838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9B83884-C97C-436B-8388-5B6A0CCE400F}" type="slidenum">
              <a:rPr lang="ru-RU"/>
              <a:pPr/>
              <a:t>3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3278AD-2624-4671-92AC-22E03A2EE838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3278AD-2624-4671-92AC-22E03A2EE838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3278AD-2624-4671-92AC-22E03A2EE838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222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3278AD-2624-4671-92AC-22E03A2EE838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B289E62E-774D-4AB3-939D-99EEA5EF6D7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AF74DA-CD1F-4946-B750-3A974C27F76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0592E-67EC-472E-8E2C-633F9608719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37DF6906-FC56-4A31-AAB5-3DB898A0E23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6912CA-A55A-45C8-AA94-DB81C5660DD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22CDC-DFD2-4215-AF66-8690DC6AF16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>
              <a:defRPr/>
            </a:pPr>
            <a:fld id="{5BDFCF92-8C3E-4E50-B972-708C5E72E60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3AAB7C-70E7-4B59-B8CF-B3EABC8F961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C25A24-5BE6-4691-8CCB-D0E2E014099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D78B20-72CA-4613-B7C1-F3D14ADA1B2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0D3773-0D38-4226-84D2-B1D6E1C6865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E266A3C6-E839-4562-B6AA-6AAB9F9BD49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hyperlink" Target="http://www.google.ru/url?sa=i&amp;rct=j&amp;q=%D0%B4%D0%B5%D1%82%D1%81%D0%BA%D0%B8%D0%B5+%D0%BF%D0%BE%D1%85%D0%BE%D0%B4%D1%8B&amp;source=images&amp;cd=&amp;cad=rja&amp;docid=QKvt_UI7qZdH-M&amp;tbnid=RMaGpqdOm1L_fM:&amp;ved=0CAUQjRw&amp;url=http://www.turistenok.ru/reports/Shlina_report.html&amp;ei=UpcrUdmBH8n64QTt_YHADA&amp;bvm=bv.42768644,d.bGE&amp;psig=AFQjCNGcCmQX-Y_PlSf_hj2l5-w0XbYq6Q&amp;ust=1361897427898980" TargetMode="Externa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914400" y="685800"/>
            <a:ext cx="7772400" cy="9906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Использование интегративного подхода</a:t>
            </a:r>
            <a:b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 в процессе экологического воспитания дошкольников</a:t>
            </a:r>
            <a:b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</a:br>
            <a:endParaRPr lang="ru-RU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05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90600" y="1981200"/>
            <a:ext cx="7772400" cy="4572000"/>
          </a:xfrm>
        </p:spPr>
        <p:txBody>
          <a:bodyPr>
            <a:noAutofit/>
          </a:bodyPr>
          <a:lstStyle/>
          <a:p>
            <a:endParaRPr lang="ru-RU" sz="3200" dirty="0" smtClean="0"/>
          </a:p>
          <a:p>
            <a:endParaRPr lang="ru-RU" sz="3200" dirty="0" smtClean="0"/>
          </a:p>
          <a:p>
            <a:endParaRPr lang="ru-RU" sz="3200" dirty="0" smtClean="0"/>
          </a:p>
          <a:p>
            <a:endParaRPr lang="ru-RU" sz="3200" dirty="0" smtClean="0"/>
          </a:p>
          <a:p>
            <a:endParaRPr lang="ru-RU" sz="3200" dirty="0" smtClean="0"/>
          </a:p>
          <a:p>
            <a:pPr algn="r"/>
            <a:endParaRPr lang="ru-RU" sz="2000" dirty="0" smtClean="0"/>
          </a:p>
          <a:p>
            <a:pPr algn="r"/>
            <a:endParaRPr lang="ru-RU" sz="2000" dirty="0" smtClean="0"/>
          </a:p>
          <a:p>
            <a:pPr algn="r"/>
            <a:endParaRPr lang="ru-RU" sz="2000" dirty="0" smtClean="0"/>
          </a:p>
          <a:p>
            <a:pPr algn="r"/>
            <a:endParaRPr lang="ru-RU" sz="2000" dirty="0" smtClean="0"/>
          </a:p>
          <a:p>
            <a:pPr algn="r"/>
            <a:endParaRPr lang="ru-RU" sz="2000" dirty="0" smtClean="0"/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Мир, окружающий ребенка –</a:t>
            </a:r>
          </a:p>
          <a:p>
            <a:pPr algn="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прежде всего мир природы</a:t>
            </a:r>
          </a:p>
          <a:p>
            <a:pPr algn="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 безграничным богатством явлений,</a:t>
            </a:r>
          </a:p>
          <a:p>
            <a:pPr algn="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 неисчерпаемой красотой. </a:t>
            </a:r>
          </a:p>
          <a:p>
            <a:pPr algn="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Здесь, в природе, вечный источник детского разума.</a:t>
            </a:r>
          </a:p>
          <a:p>
            <a:pPr algn="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В. Сухомлинский</a:t>
            </a:r>
          </a:p>
          <a:p>
            <a:endParaRPr lang="ru-RU" sz="3200" dirty="0" smtClean="0"/>
          </a:p>
          <a:p>
            <a:endParaRPr lang="ru-RU" sz="32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5A21B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экологической тропе</a:t>
            </a:r>
          </a:p>
        </p:txBody>
      </p:sp>
      <p:pic>
        <p:nvPicPr>
          <p:cNvPr id="7171" name="Picture 2" descr="C:\Users\Андрей\Desktop\P20805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 rot="21303872">
            <a:off x="512719" y="1163010"/>
            <a:ext cx="2372949" cy="3164302"/>
          </a:xfrm>
          <a:noFill/>
        </p:spPr>
      </p:pic>
      <p:pic>
        <p:nvPicPr>
          <p:cNvPr id="1026" name="Picture 2" descr="C:\Users\Андрей\Desktop\img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50282">
            <a:off x="5192650" y="4073411"/>
            <a:ext cx="3492249" cy="2331077"/>
          </a:xfrm>
          <a:prstGeom prst="rect">
            <a:avLst/>
          </a:prstGeom>
          <a:noFill/>
        </p:spPr>
      </p:pic>
      <p:pic>
        <p:nvPicPr>
          <p:cNvPr id="5122" name="Picture 2" descr="C:\Users\Андрей\Desktop\v_Wa4K8Pw3ps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219200"/>
            <a:ext cx="3255264" cy="2462784"/>
          </a:xfrm>
          <a:prstGeom prst="rect">
            <a:avLst/>
          </a:prstGeom>
          <a:noFill/>
        </p:spPr>
      </p:pic>
      <p:pic>
        <p:nvPicPr>
          <p:cNvPr id="2050" name="Picture 2" descr="C:\Users\Андрей\Desktop\imagesCAYPV6C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49303">
            <a:off x="1411248" y="4258823"/>
            <a:ext cx="2925692" cy="2191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Изменения на территории</a:t>
            </a:r>
            <a:endParaRPr lang="ru-RU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Picture 5" descr="C:\Users\Андрей\Desktop\p18_clip_image006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799" y="1905000"/>
            <a:ext cx="2632189" cy="3505200"/>
          </a:xfrm>
          <a:prstGeom prst="rect">
            <a:avLst/>
          </a:prstGeom>
          <a:noFill/>
        </p:spPr>
      </p:pic>
      <p:pic>
        <p:nvPicPr>
          <p:cNvPr id="4" name="Picture 3" descr="C:\Users\Андрей\Desktop\image[1].jpg"/>
          <p:cNvPicPr>
            <a:picLocks noChangeAspect="1" noChangeArrowheads="1"/>
          </p:cNvPicPr>
          <p:nvPr/>
        </p:nvPicPr>
        <p:blipFill>
          <a:blip r:embed="rId3" cstate="print"/>
          <a:srcRect t="36591" r="6329" b="10187"/>
          <a:stretch>
            <a:fillRect/>
          </a:stretch>
        </p:blipFill>
        <p:spPr bwMode="auto">
          <a:xfrm>
            <a:off x="3886200" y="1905000"/>
            <a:ext cx="3352800" cy="2057400"/>
          </a:xfrm>
          <a:prstGeom prst="rect">
            <a:avLst/>
          </a:prstGeom>
          <a:noFill/>
        </p:spPr>
      </p:pic>
      <p:pic>
        <p:nvPicPr>
          <p:cNvPr id="5" name="Picture 4" descr="C:\Users\Андрей\Desktop\p18_clip_image002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267200"/>
            <a:ext cx="3429000" cy="2190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Экологическая Среда в помещениях</a:t>
            </a:r>
            <a:endParaRPr lang="ru-RU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074" name="Picture 2" descr="C:\Users\Андрей\Desktop\10215(1)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712464"/>
            <a:ext cx="3429000" cy="2948940"/>
          </a:xfrm>
          <a:prstGeom prst="rect">
            <a:avLst/>
          </a:prstGeom>
          <a:noFill/>
        </p:spPr>
      </p:pic>
      <p:pic>
        <p:nvPicPr>
          <p:cNvPr id="3075" name="Picture 3" descr="C:\Users\Андрей\Desktop\CIMG1173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1143000"/>
            <a:ext cx="3658571" cy="2428728"/>
          </a:xfrm>
          <a:prstGeom prst="rect">
            <a:avLst/>
          </a:prstGeom>
          <a:noFill/>
        </p:spPr>
      </p:pic>
      <p:pic>
        <p:nvPicPr>
          <p:cNvPr id="2051" name="Picture 3" descr="K:\DCIM\100OLYMP\P2260800.JPG"/>
          <p:cNvPicPr>
            <a:picLocks noChangeAspect="1" noChangeArrowheads="1"/>
          </p:cNvPicPr>
          <p:nvPr/>
        </p:nvPicPr>
        <p:blipFill>
          <a:blip r:embed="rId4" cstate="print"/>
          <a:srcRect t="2721" r="12245"/>
          <a:stretch>
            <a:fillRect/>
          </a:stretch>
        </p:blipFill>
        <p:spPr bwMode="auto">
          <a:xfrm>
            <a:off x="4876800" y="3657600"/>
            <a:ext cx="3657600" cy="29142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100" b="1" dirty="0" smtClean="0">
                <a:solidFill>
                  <a:schemeClr val="accent4">
                    <a:lumMod val="75000"/>
                  </a:schemeClr>
                </a:solidFill>
              </a:rPr>
              <a:t>Музейно-образовательное пространство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: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098" name="Picture 2" descr="C:\Users\Андрей\Desktop\11012010545[1]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049" r="3659" b="8064"/>
          <a:stretch>
            <a:fillRect/>
          </a:stretch>
        </p:blipFill>
        <p:spPr bwMode="auto">
          <a:xfrm>
            <a:off x="5105400" y="1355165"/>
            <a:ext cx="3733800" cy="2759635"/>
          </a:xfrm>
          <a:prstGeom prst="rect">
            <a:avLst/>
          </a:prstGeom>
          <a:noFill/>
        </p:spPr>
      </p:pic>
      <p:pic>
        <p:nvPicPr>
          <p:cNvPr id="4099" name="Picture 3" descr="K:\DCIM\100OLYMP\P2220716.JPG"/>
          <p:cNvPicPr>
            <a:picLocks noChangeAspect="1" noChangeArrowheads="1"/>
          </p:cNvPicPr>
          <p:nvPr/>
        </p:nvPicPr>
        <p:blipFill>
          <a:blip r:embed="rId4" cstate="print"/>
          <a:srcRect t="9876" r="9259"/>
          <a:stretch>
            <a:fillRect/>
          </a:stretch>
        </p:blipFill>
        <p:spPr bwMode="auto">
          <a:xfrm>
            <a:off x="762000" y="1371600"/>
            <a:ext cx="3733800" cy="2781300"/>
          </a:xfrm>
          <a:prstGeom prst="rect">
            <a:avLst/>
          </a:prstGeom>
          <a:noFill/>
        </p:spPr>
      </p:pic>
      <p:pic>
        <p:nvPicPr>
          <p:cNvPr id="4100" name="Picture 4" descr="K:\DCIM\100OLYMP\P2220715.JPG"/>
          <p:cNvPicPr>
            <a:picLocks noChangeAspect="1" noChangeArrowheads="1"/>
          </p:cNvPicPr>
          <p:nvPr/>
        </p:nvPicPr>
        <p:blipFill>
          <a:blip r:embed="rId5" cstate="print"/>
          <a:srcRect t="11111" b="7018"/>
          <a:stretch>
            <a:fillRect/>
          </a:stretch>
        </p:blipFill>
        <p:spPr bwMode="auto">
          <a:xfrm>
            <a:off x="5105400" y="4390189"/>
            <a:ext cx="3810000" cy="2339474"/>
          </a:xfrm>
          <a:prstGeom prst="rect">
            <a:avLst/>
          </a:prstGeom>
          <a:noFill/>
        </p:spPr>
      </p:pic>
      <p:pic>
        <p:nvPicPr>
          <p:cNvPr id="4101" name="Picture 5" descr="K:\DCIM\100OLYMP\P2220746.JPG"/>
          <p:cNvPicPr>
            <a:picLocks noChangeAspect="1" noChangeArrowheads="1"/>
          </p:cNvPicPr>
          <p:nvPr/>
        </p:nvPicPr>
        <p:blipFill>
          <a:blip r:embed="rId6" cstate="print"/>
          <a:srcRect t="3922" r="2041" b="6283"/>
          <a:stretch>
            <a:fillRect/>
          </a:stretch>
        </p:blipFill>
        <p:spPr bwMode="auto">
          <a:xfrm>
            <a:off x="990600" y="4419600"/>
            <a:ext cx="3352800" cy="2305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480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Экспериментальные исследования</a:t>
            </a:r>
          </a:p>
        </p:txBody>
      </p:sp>
      <p:pic>
        <p:nvPicPr>
          <p:cNvPr id="12291" name="Picture 2" descr="C:\Users\Андрей\Desktop\P213060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30892" y="1554163"/>
            <a:ext cx="6034616" cy="452596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686800" cy="762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Библиотека  научно-познавательной литературы  для  детей  в  группе</a:t>
            </a:r>
            <a:endParaRPr lang="ru-RU" sz="2800" b="1" dirty="0"/>
          </a:p>
        </p:txBody>
      </p:sp>
      <p:pic>
        <p:nvPicPr>
          <p:cNvPr id="7170" name="Picture 2" descr="K:\DCIM\100OLYMP\P2250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295400"/>
            <a:ext cx="3657600" cy="2743200"/>
          </a:xfrm>
          <a:prstGeom prst="rect">
            <a:avLst/>
          </a:prstGeom>
          <a:noFill/>
        </p:spPr>
      </p:pic>
      <p:pic>
        <p:nvPicPr>
          <p:cNvPr id="7171" name="Picture 3" descr="K:\DCIM\100OLYMP\P225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95400"/>
            <a:ext cx="3657600" cy="2743200"/>
          </a:xfrm>
          <a:prstGeom prst="rect">
            <a:avLst/>
          </a:prstGeom>
          <a:noFill/>
        </p:spPr>
      </p:pic>
      <p:pic>
        <p:nvPicPr>
          <p:cNvPr id="7172" name="Picture 4" descr="K:\DCIM\100OLYMP\P2250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3810000"/>
            <a:ext cx="3886200" cy="274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Трудовой десант</a:t>
            </a:r>
            <a:endParaRPr lang="ru-RU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050" name="Picture 2" descr="C:\Users\Андрей\Desktop\3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1371600"/>
            <a:ext cx="2387477" cy="3585588"/>
          </a:xfrm>
          <a:prstGeom prst="rect">
            <a:avLst/>
          </a:prstGeom>
          <a:noFill/>
        </p:spPr>
      </p:pic>
      <p:pic>
        <p:nvPicPr>
          <p:cNvPr id="3" name="Picture 2" descr="G:\фото\сусанна\101_2085.JPG"/>
          <p:cNvPicPr>
            <a:picLocks noChangeAspect="1" noChangeArrowheads="1"/>
          </p:cNvPicPr>
          <p:nvPr/>
        </p:nvPicPr>
        <p:blipFill>
          <a:blip r:embed="rId3" cstate="print"/>
          <a:srcRect l="4167" r="6250"/>
          <a:stretch>
            <a:fillRect/>
          </a:stretch>
        </p:blipFill>
        <p:spPr bwMode="auto">
          <a:xfrm>
            <a:off x="1905000" y="1295400"/>
            <a:ext cx="3276600" cy="2743201"/>
          </a:xfrm>
          <a:prstGeom prst="rect">
            <a:avLst/>
          </a:prstGeom>
          <a:noFill/>
        </p:spPr>
      </p:pic>
      <p:pic>
        <p:nvPicPr>
          <p:cNvPr id="4" name="Picture 3" descr="G:\фото\сусанна\101_20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4191000"/>
            <a:ext cx="3149600" cy="2362200"/>
          </a:xfrm>
          <a:prstGeom prst="rect">
            <a:avLst/>
          </a:prstGeom>
          <a:noFill/>
        </p:spPr>
      </p:pic>
      <p:pic>
        <p:nvPicPr>
          <p:cNvPr id="5" name="Picture 4" descr="G:\фото\сусанна\101_20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4191000"/>
            <a:ext cx="3124200" cy="2343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Команды-участницы Малых олимпийских игр</a:t>
            </a:r>
            <a:endParaRPr lang="ru-RU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26" name="Picture 2" descr="G:\Олимпиада\P62740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19200"/>
            <a:ext cx="2114550" cy="2819400"/>
          </a:xfrm>
          <a:prstGeom prst="rect">
            <a:avLst/>
          </a:prstGeom>
          <a:noFill/>
        </p:spPr>
      </p:pic>
      <p:pic>
        <p:nvPicPr>
          <p:cNvPr id="1028" name="Picture 4" descr="C:\Users\Андрей\Desktop\P62740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219200"/>
            <a:ext cx="3200400" cy="2400300"/>
          </a:xfrm>
          <a:prstGeom prst="rect">
            <a:avLst/>
          </a:prstGeom>
          <a:noFill/>
        </p:spPr>
      </p:pic>
      <p:pic>
        <p:nvPicPr>
          <p:cNvPr id="1029" name="Picture 5" descr="C:\Users\Андрей\Desktop\P62740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4267200"/>
            <a:ext cx="3200400" cy="2400300"/>
          </a:xfrm>
          <a:prstGeom prst="rect">
            <a:avLst/>
          </a:prstGeom>
          <a:noFill/>
        </p:spPr>
      </p:pic>
      <p:pic>
        <p:nvPicPr>
          <p:cNvPr id="1030" name="Picture 6" descr="C:\Users\Андрей\Desktop\P6274054.JPG"/>
          <p:cNvPicPr>
            <a:picLocks noChangeAspect="1" noChangeArrowheads="1"/>
          </p:cNvPicPr>
          <p:nvPr/>
        </p:nvPicPr>
        <p:blipFill>
          <a:blip r:embed="rId5" cstate="print"/>
          <a:srcRect l="25001" r="15000" b="5556"/>
          <a:stretch>
            <a:fillRect/>
          </a:stretch>
        </p:blipFill>
        <p:spPr bwMode="auto">
          <a:xfrm>
            <a:off x="5486400" y="3962400"/>
            <a:ext cx="2209800" cy="26087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430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Увлекательные  походы</a:t>
            </a:r>
            <a:endParaRPr lang="ru-RU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Picture 2" descr="C:\Users\Андрей\Desktop\marafon3_0[1]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7086"/>
          <a:stretch>
            <a:fillRect/>
          </a:stretch>
        </p:blipFill>
        <p:spPr bwMode="auto">
          <a:xfrm>
            <a:off x="3352800" y="2743200"/>
            <a:ext cx="2371500" cy="2392362"/>
          </a:xfrm>
          <a:prstGeom prst="rect">
            <a:avLst/>
          </a:prstGeom>
          <a:noFill/>
        </p:spPr>
      </p:pic>
      <p:pic>
        <p:nvPicPr>
          <p:cNvPr id="8194" name="Picture 2" descr="G:\фото\святославна\SANY7474.JPG"/>
          <p:cNvPicPr>
            <a:picLocks noChangeAspect="1" noChangeArrowheads="1"/>
          </p:cNvPicPr>
          <p:nvPr/>
        </p:nvPicPr>
        <p:blipFill>
          <a:blip r:embed="rId4" cstate="print"/>
          <a:srcRect l="7307" t="3947" r="42763"/>
          <a:stretch>
            <a:fillRect/>
          </a:stretch>
        </p:blipFill>
        <p:spPr bwMode="auto">
          <a:xfrm>
            <a:off x="762000" y="1371600"/>
            <a:ext cx="2208654" cy="2514600"/>
          </a:xfrm>
          <a:prstGeom prst="rect">
            <a:avLst/>
          </a:prstGeom>
          <a:noFill/>
        </p:spPr>
      </p:pic>
      <p:pic>
        <p:nvPicPr>
          <p:cNvPr id="8196" name="Picture 4" descr="http://t2.gstatic.com/images?q=tbn:ANd9GcSkOT5v4zI3BPLm5IBHxTpizVUXlzZdZwSRPY5AN7cp0wytJhnU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1371600"/>
            <a:ext cx="3124200" cy="2082801"/>
          </a:xfrm>
          <a:prstGeom prst="rect">
            <a:avLst/>
          </a:prstGeom>
          <a:noFill/>
        </p:spPr>
      </p:pic>
      <p:pic>
        <p:nvPicPr>
          <p:cNvPr id="8197" name="Picture 5" descr="C:\Users\Андрей\Desktop\P9191089[1].JPG"/>
          <p:cNvPicPr>
            <a:picLocks noChangeAspect="1" noChangeArrowheads="1"/>
          </p:cNvPicPr>
          <p:nvPr/>
        </p:nvPicPr>
        <p:blipFill>
          <a:blip r:embed="rId7" cstate="print"/>
          <a:srcRect l="16327"/>
          <a:stretch>
            <a:fillRect/>
          </a:stretch>
        </p:blipFill>
        <p:spPr bwMode="auto">
          <a:xfrm>
            <a:off x="381000" y="4114800"/>
            <a:ext cx="2770155" cy="24830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Экологические постановки в проекте  </a:t>
            </a:r>
            <a:b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« В гармонии с  природой»</a:t>
            </a:r>
            <a:endParaRPr lang="ru-RU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074" name="Picture 2" descr="G:\фото\Денис\DSCN44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03326"/>
            <a:ext cx="3962400" cy="2971800"/>
          </a:xfrm>
          <a:prstGeom prst="rect">
            <a:avLst/>
          </a:prstGeom>
          <a:noFill/>
        </p:spPr>
      </p:pic>
      <p:pic>
        <p:nvPicPr>
          <p:cNvPr id="3075" name="Picture 3" descr="C:\Users\Андрей\Desktop\2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3962400"/>
            <a:ext cx="3696804" cy="2720848"/>
          </a:xfrm>
          <a:prstGeom prst="rect">
            <a:avLst/>
          </a:prstGeom>
          <a:noFill/>
        </p:spPr>
      </p:pic>
      <p:pic>
        <p:nvPicPr>
          <p:cNvPr id="3076" name="Picture 4" descr="K:\DCIM\100OLYMP\P22207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524000"/>
            <a:ext cx="3987800" cy="2990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686800" cy="1143000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интеграция образовательных областей «Познание» , «безопасность», «здоровье» и «Художественное творчество»</a:t>
            </a:r>
            <a:endParaRPr lang="ru-RU" sz="1800" b="1" i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29831">
            <a:off x="240229" y="1754581"/>
            <a:ext cx="4277917" cy="314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I:\DCIM\для садика\P22207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71713">
            <a:off x="4751615" y="3096741"/>
            <a:ext cx="4074174" cy="33555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85344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 smtClean="0"/>
              <a:t> </a:t>
            </a:r>
            <a:r>
              <a:rPr lang="ru-RU" sz="22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выставка поделок,</a:t>
            </a:r>
            <a:r>
              <a:rPr lang="ru-RU" sz="27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выполненных  руками воспитанников и родителей </a:t>
            </a:r>
            <a:endParaRPr lang="ru-RU" sz="2200" b="1" i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G:\Фото для Алькиной\P10006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072193">
            <a:off x="765249" y="1569403"/>
            <a:ext cx="3839306" cy="3327386"/>
          </a:xfrm>
          <a:prstGeom prst="rect">
            <a:avLst/>
          </a:prstGeom>
          <a:noFill/>
        </p:spPr>
      </p:pic>
      <p:pic>
        <p:nvPicPr>
          <p:cNvPr id="5" name="Рисунок 1" descr="Описание: C:\Users\28\Desktop\фото\святославна\HPIM1334.JPG"/>
          <p:cNvPicPr>
            <a:picLocks noChangeAspect="1" noChangeArrowheads="1"/>
          </p:cNvPicPr>
          <p:nvPr/>
        </p:nvPicPr>
        <p:blipFill>
          <a:blip r:embed="rId3" cstate="print"/>
          <a:srcRect l="16100" t="15224" r="3935" b="18068"/>
          <a:stretch>
            <a:fillRect/>
          </a:stretch>
        </p:blipFill>
        <p:spPr bwMode="auto">
          <a:xfrm rot="421098">
            <a:off x="5426510" y="1417556"/>
            <a:ext cx="3429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G:\Фото для Алькиной\101_20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4114800"/>
            <a:ext cx="3276600" cy="25834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51104">
            <a:off x="5098382" y="2138365"/>
            <a:ext cx="3763098" cy="3215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Встречи с родителями:</a:t>
            </a:r>
            <a:r>
              <a:rPr lang="ru-RU" sz="28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«Экологический ликбез»</a:t>
            </a:r>
            <a:br>
              <a:rPr lang="ru-RU" sz="20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Совместная продуктивная деятельность родителей с детьми «чудеса своими руками»</a:t>
            </a:r>
            <a:r>
              <a:rPr lang="ru-RU" sz="22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200" b="1" i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21026608">
            <a:off x="321771" y="1941939"/>
            <a:ext cx="3737188" cy="3071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Результаты работы</a:t>
            </a:r>
            <a:endParaRPr lang="ru-RU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19200"/>
            <a:ext cx="8686800" cy="4830763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04800" y="1187277"/>
          <a:ext cx="8382000" cy="51830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/>
                <a:gridCol w="914402"/>
                <a:gridCol w="914400"/>
                <a:gridCol w="914400"/>
                <a:gridCol w="990600"/>
                <a:gridCol w="1143000"/>
                <a:gridCol w="1142998"/>
              </a:tblGrid>
              <a:tr h="36325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Критерии</a:t>
                      </a:r>
                      <a:endParaRPr lang="ru-RU" b="1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Начала работы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ru-RU" dirty="0" smtClean="0"/>
                        <a:t>Завершение</a:t>
                      </a:r>
                      <a:r>
                        <a:rPr lang="ru-RU" baseline="0" dirty="0" smtClean="0"/>
                        <a:t> работы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02483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Низкий уровень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Средний уровень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Высокий уровень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Низкий уровень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Средний уровень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Высокий уровень</a:t>
                      </a:r>
                      <a:endParaRPr lang="ru-RU" sz="1400" dirty="0"/>
                    </a:p>
                  </a:txBody>
                  <a:tcPr/>
                </a:tc>
              </a:tr>
              <a:tr h="84759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Знания детей о живой и неживой природе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    24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    48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baseline="0" dirty="0" smtClean="0"/>
                        <a:t>   28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   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      60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      28</a:t>
                      </a:r>
                    </a:p>
                  </a:txBody>
                  <a:tcPr/>
                </a:tc>
              </a:tr>
              <a:tr h="7870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Уровень познавательной активности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   18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    40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   32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     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      51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      41</a:t>
                      </a:r>
                      <a:endParaRPr lang="ru-RU" dirty="0"/>
                    </a:p>
                  </a:txBody>
                  <a:tcPr/>
                </a:tc>
              </a:tr>
              <a:tr h="10574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Проявление воспитанниками бережного отношения к растениям и животным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   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    64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   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     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      72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       24</a:t>
                      </a:r>
                      <a:endParaRPr lang="ru-RU" dirty="0"/>
                    </a:p>
                  </a:txBody>
                  <a:tcPr/>
                </a:tc>
              </a:tr>
              <a:tr h="14227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Стремление </a:t>
                      </a:r>
                      <a:r>
                        <a:rPr lang="ru-RU" sz="1400" dirty="0" err="1" smtClean="0"/>
                        <a:t>ненавредить</a:t>
                      </a:r>
                      <a:r>
                        <a:rPr lang="ru-RU" sz="1400" dirty="0" smtClean="0"/>
                        <a:t> природе, отрицательная реакция на негативные поступки других детей и взрослых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   28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    56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    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     18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      56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       26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Знания ДЕТЕЙ О ЖИВОЙ И НЕ ЖИВОЙ ПРИРОДЕ</a:t>
            </a:r>
            <a:endParaRPr lang="ru-RU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228600" y="1600200"/>
          <a:ext cx="42672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4876800" y="1600200"/>
          <a:ext cx="42672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УРОВЕНЬ ПОЗНАВАТЕЛЬНОЙ АКТИВНОСТИ</a:t>
            </a:r>
            <a:endParaRPr lang="ru-RU" dirty="0"/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228600" y="1600200"/>
          <a:ext cx="42672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4876800" y="1600200"/>
          <a:ext cx="42672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ПРОЯВЛЕНИЕ ВОСПИТАННИКАМИ БЕРЕЖНОГО ОТНОШЕНИЯ К РАСТЕНИЯМ И ЖИВОТНЫМ</a:t>
            </a:r>
            <a:endParaRPr lang="ru-RU" dirty="0"/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228600" y="1600200"/>
          <a:ext cx="42672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/>
          <p:nvPr/>
        </p:nvGraphicFramePr>
        <p:xfrm>
          <a:off x="4876800" y="1600200"/>
          <a:ext cx="42672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smtClean="0"/>
              <a:t>СТРЕМЛЕНИЕ НЕ НАВРЕДИТЬ ПРИРОДЕ, ОТРИЦАТЕЛЬНАЯ РЕАКЦИЯ НА НЕГАТИВНЫЕ ПОСТУПКИ ДРУГИХ ДЕТЕЙ И ВЗРОСЛЫХ</a:t>
            </a:r>
            <a:endParaRPr lang="ru-RU" sz="2800" dirty="0"/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228600" y="1600200"/>
          <a:ext cx="42672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/>
          <p:nvPr/>
        </p:nvGraphicFramePr>
        <p:xfrm>
          <a:off x="4648200" y="1600200"/>
          <a:ext cx="42672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Андрей\Desktop\imagesCAANWTC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524000"/>
            <a:ext cx="6822268" cy="42519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Виды совместной и индивидуальной детской деятельности</a:t>
            </a:r>
          </a:p>
        </p:txBody>
      </p:sp>
      <p:pic>
        <p:nvPicPr>
          <p:cNvPr id="8195" name="Picture 2" descr="C:\Users\Андрей\Desktop\P2110576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609600" y="1295400"/>
            <a:ext cx="3505200" cy="2628900"/>
          </a:xfrm>
          <a:noFill/>
        </p:spPr>
      </p:pic>
      <p:pic>
        <p:nvPicPr>
          <p:cNvPr id="4098" name="Picture 2" descr="I:\DCIM\для садика\P22207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3962400"/>
            <a:ext cx="3530600" cy="2647950"/>
          </a:xfrm>
          <a:prstGeom prst="rect">
            <a:avLst/>
          </a:prstGeom>
          <a:noFill/>
        </p:spPr>
      </p:pic>
      <p:pic>
        <p:nvPicPr>
          <p:cNvPr id="8" name="Picture 3" descr="C:\Users\Андрей\Desktop\P2130611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34000" y="1295400"/>
            <a:ext cx="3403600" cy="2552700"/>
          </a:xfrm>
          <a:prstGeom prst="rect">
            <a:avLst/>
          </a:prstGeom>
          <a:noFill/>
        </p:spPr>
      </p:pic>
      <p:pic>
        <p:nvPicPr>
          <p:cNvPr id="10" name="Picture 2" descr="I:\DCIM\для садика\P222074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" y="3962400"/>
            <a:ext cx="3606800" cy="2705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686800" cy="762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Программы по экологическому воспитанию дошкольников</a:t>
            </a:r>
            <a:endParaRPr lang="ru-RU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26" name="Picture 2" descr="J:\P22507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57" t="4317" b="6198"/>
          <a:stretch>
            <a:fillRect/>
          </a:stretch>
        </p:blipFill>
        <p:spPr bwMode="auto">
          <a:xfrm rot="4539874">
            <a:off x="5370357" y="2035815"/>
            <a:ext cx="3559108" cy="2209800"/>
          </a:xfrm>
          <a:prstGeom prst="rect">
            <a:avLst/>
          </a:prstGeom>
          <a:noFill/>
        </p:spPr>
      </p:pic>
      <p:pic>
        <p:nvPicPr>
          <p:cNvPr id="1028" name="Picture 4" descr="J:\P2250780.JPG"/>
          <p:cNvPicPr>
            <a:picLocks noChangeAspect="1" noChangeArrowheads="1"/>
          </p:cNvPicPr>
          <p:nvPr/>
        </p:nvPicPr>
        <p:blipFill>
          <a:blip r:embed="rId3" cstate="print"/>
          <a:srcRect l="6008" t="25367" r="10889" b="3872"/>
          <a:stretch>
            <a:fillRect/>
          </a:stretch>
        </p:blipFill>
        <p:spPr bwMode="auto">
          <a:xfrm rot="5210579">
            <a:off x="2535031" y="3277788"/>
            <a:ext cx="3945220" cy="2553484"/>
          </a:xfrm>
          <a:prstGeom prst="rect">
            <a:avLst/>
          </a:prstGeom>
          <a:noFill/>
        </p:spPr>
      </p:pic>
      <p:pic>
        <p:nvPicPr>
          <p:cNvPr id="1029" name="Picture 5" descr="J:\P2250781.JPG"/>
          <p:cNvPicPr>
            <a:picLocks noChangeAspect="1" noChangeArrowheads="1"/>
          </p:cNvPicPr>
          <p:nvPr/>
        </p:nvPicPr>
        <p:blipFill>
          <a:blip r:embed="rId4" cstate="print"/>
          <a:srcRect l="4348" t="20292" r="13043" b="7238"/>
          <a:stretch>
            <a:fillRect/>
          </a:stretch>
        </p:blipFill>
        <p:spPr bwMode="auto">
          <a:xfrm rot="5691081">
            <a:off x="-204839" y="2157735"/>
            <a:ext cx="4002348" cy="24312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360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и задачи:</a:t>
            </a: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Воспитание творческой личности, способной понимать и любить окружающий мир, природу и бережно относиться к ним;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Формирование целостного взгляда на природу и место человека в ней;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Формирование экологического мировоззрения и культуры, ответственного отношения к окружающей среде и своему здоровью.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ФОРМЫ РАБОТЫ С ДЕТЬМИ:</a:t>
            </a: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4820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Наблюдения, целевые прогулки, пешие походы по экологической тропе, экскурсии;</a:t>
            </a:r>
          </a:p>
          <a:p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Экспериментальные исследования, создание моделей, схем, макетов;</a:t>
            </a:r>
          </a:p>
          <a:p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Проекты, акции,;</a:t>
            </a:r>
          </a:p>
          <a:p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Организация  экологических постановок;</a:t>
            </a:r>
          </a:p>
          <a:p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Обсуждение проблемных ситуаций, поиск решений экологических задач;</a:t>
            </a:r>
          </a:p>
          <a:p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Фронтальная, групповая, индивидуальная продуктивная деятельность;</a:t>
            </a:r>
          </a:p>
          <a:p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Изготовление альбомов, книжек-самоделок, плакатов, листовок</a:t>
            </a:r>
          </a:p>
          <a:p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Организация выставок поделок, выполненных детьми и родителями.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Методические  приемы:</a:t>
            </a:r>
          </a:p>
        </p:txBody>
      </p:sp>
      <p:sp>
        <p:nvSpPr>
          <p:cNvPr id="5123" name="Содержимое 2"/>
          <p:cNvSpPr>
            <a:spLocks noGrp="1"/>
          </p:cNvSpPr>
          <p:nvPr>
            <p:ph idx="1"/>
          </p:nvPr>
        </p:nvSpPr>
        <p:spPr>
          <a:xfrm>
            <a:off x="304800" y="1295400"/>
            <a:ext cx="8686800" cy="51816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	</a:t>
            </a: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Наблюдение природных явлений и примеров поведения людей в различных ситуациях;</a:t>
            </a:r>
          </a:p>
          <a:p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Рассматривание предметов и объектов природного мира, создание коллекций, альбомов;</a:t>
            </a:r>
          </a:p>
          <a:p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Моделирование ситуаций общения, решение речевых задач;</a:t>
            </a:r>
          </a:p>
          <a:p>
            <a:r>
              <a:rPr lang="ru-RU" sz="21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Чувственное восприятие природы с активизацией различных анализаторов;</a:t>
            </a:r>
          </a:p>
          <a:p>
            <a:r>
              <a:rPr lang="ru-RU" sz="21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Экспериментальные исследования;</a:t>
            </a:r>
          </a:p>
          <a:p>
            <a:r>
              <a:rPr lang="ru-RU" sz="21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Коллективное и самостоятельное выполнение поделок в  традиционных и нетрадиционных техниках.</a:t>
            </a:r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Андрей\Desktop\P2080556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>
          <a:xfrm rot="425729">
            <a:off x="5036004" y="1287439"/>
            <a:ext cx="3746649" cy="2809987"/>
          </a:xfrm>
          <a:prstGeom prst="rect">
            <a:avLst/>
          </a:prstGeom>
          <a:noFill/>
        </p:spPr>
      </p:pic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«Жизнь в гармонии с природой»</a:t>
            </a:r>
            <a:br>
              <a:rPr lang="ru-RU" sz="28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«Праздник снегопада»</a:t>
            </a:r>
          </a:p>
        </p:txBody>
      </p:sp>
      <p:pic>
        <p:nvPicPr>
          <p:cNvPr id="9219" name="Picture 2" descr="C:\Users\Андрей\Desktop\P208055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 rot="20860206">
            <a:off x="278581" y="1389382"/>
            <a:ext cx="4064218" cy="3048164"/>
          </a:xfrm>
          <a:noFill/>
        </p:spPr>
      </p:pic>
      <p:pic>
        <p:nvPicPr>
          <p:cNvPr id="9" name="Picture 2" descr="C:\Users\Андрей\Desktop\P2130601.JPG"/>
          <p:cNvPicPr>
            <a:picLocks noChangeAspect="1" noChangeArrowheads="1"/>
          </p:cNvPicPr>
          <p:nvPr/>
        </p:nvPicPr>
        <p:blipFill>
          <a:blip r:embed="rId5" cstate="print"/>
          <a:srcRect r="10000"/>
          <a:stretch>
            <a:fillRect/>
          </a:stretch>
        </p:blipFill>
        <p:spPr>
          <a:xfrm rot="215999">
            <a:off x="1214032" y="4085650"/>
            <a:ext cx="3215130" cy="2464933"/>
          </a:xfrm>
          <a:prstGeom prst="rect">
            <a:avLst/>
          </a:prstGeom>
        </p:spPr>
      </p:pic>
      <p:pic>
        <p:nvPicPr>
          <p:cNvPr id="5122" name="Picture 2" descr="I:\DCIM\для садика\PB300207.JPG"/>
          <p:cNvPicPr>
            <a:picLocks noChangeAspect="1" noChangeArrowheads="1"/>
          </p:cNvPicPr>
          <p:nvPr/>
        </p:nvPicPr>
        <p:blipFill>
          <a:blip r:embed="rId6" cstate="print"/>
          <a:srcRect l="833" t="5555" r="12500" b="12222"/>
          <a:stretch>
            <a:fillRect/>
          </a:stretch>
        </p:blipFill>
        <p:spPr bwMode="auto">
          <a:xfrm rot="21101289">
            <a:off x="4958285" y="3967854"/>
            <a:ext cx="3414685" cy="2429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99060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accent2"/>
                </a:solidFill>
              </a:rPr>
              <a:t>Проект «Люблю березку русскую»</a:t>
            </a:r>
            <a:br>
              <a:rPr lang="ru-RU" sz="2800" dirty="0" smtClean="0">
                <a:solidFill>
                  <a:schemeClr val="accent2"/>
                </a:solidFill>
              </a:rPr>
            </a:br>
            <a:r>
              <a:rPr lang="ru-RU" sz="2800" dirty="0" smtClean="0">
                <a:solidFill>
                  <a:schemeClr val="accent2"/>
                </a:solidFill>
              </a:rPr>
              <a:t>Праздник березки </a:t>
            </a:r>
            <a:endParaRPr lang="ru-RU" sz="2800" dirty="0">
              <a:solidFill>
                <a:schemeClr val="accent2"/>
              </a:solidFill>
            </a:endParaRPr>
          </a:p>
        </p:txBody>
      </p:sp>
      <p:pic>
        <p:nvPicPr>
          <p:cNvPr id="4098" name="Picture 2" descr="C:\Users\Андрей\Desktop\imagesCAVHED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4267200"/>
            <a:ext cx="2924175" cy="2286000"/>
          </a:xfrm>
          <a:prstGeom prst="rect">
            <a:avLst/>
          </a:prstGeom>
          <a:noFill/>
        </p:spPr>
      </p:pic>
      <p:pic>
        <p:nvPicPr>
          <p:cNvPr id="4099" name="Picture 3" descr="C:\Users\Андрей\Desktop\3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19200"/>
            <a:ext cx="2362200" cy="3547626"/>
          </a:xfrm>
          <a:prstGeom prst="rect">
            <a:avLst/>
          </a:prstGeom>
          <a:noFill/>
        </p:spPr>
      </p:pic>
      <p:pic>
        <p:nvPicPr>
          <p:cNvPr id="4100" name="Picture 4" descr="C:\Users\Андрей\Desktop\berezka%204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1219200"/>
            <a:ext cx="3657600" cy="274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1110</TotalTime>
  <Words>378</Words>
  <Application>Microsoft Office PowerPoint</Application>
  <PresentationFormat>Экран (4:3)</PresentationFormat>
  <Paragraphs>227</Paragraphs>
  <Slides>27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Трек</vt:lpstr>
      <vt:lpstr>Использование интегративного подхода  в процессе экологического воспитания дошкольников   </vt:lpstr>
      <vt:lpstr>интеграция образовательных областей «Познание» , «безопасность», «здоровье» и «Художественное творчество»</vt:lpstr>
      <vt:lpstr>Виды совместной и индивидуальной детской деятельности</vt:lpstr>
      <vt:lpstr>Программы по экологическому воспитанию дошкольников</vt:lpstr>
      <vt:lpstr>Цель и задачи:</vt:lpstr>
      <vt:lpstr>ФОРМЫ РАБОТЫ С ДЕТЬМИ:</vt:lpstr>
      <vt:lpstr>Методические  приемы:</vt:lpstr>
      <vt:lpstr>Проект «Жизнь в гармонии с природой»  «Праздник снегопада»</vt:lpstr>
      <vt:lpstr>Проект «Люблю березку русскую» Праздник березки </vt:lpstr>
      <vt:lpstr>На экологической тропе</vt:lpstr>
      <vt:lpstr>Изменения на территории</vt:lpstr>
      <vt:lpstr>Экологическая Среда в помещениях</vt:lpstr>
      <vt:lpstr>Музейно-образовательное пространство:</vt:lpstr>
      <vt:lpstr>Экспериментальные исследования</vt:lpstr>
      <vt:lpstr>Библиотека  научно-познавательной литературы  для  детей  в  группе</vt:lpstr>
      <vt:lpstr>Трудовой десант</vt:lpstr>
      <vt:lpstr>Команды-участницы Малых олимпийских игр</vt:lpstr>
      <vt:lpstr>Увлекательные  походы</vt:lpstr>
      <vt:lpstr>Экологические постановки в проекте   « В гармонии с  природой»</vt:lpstr>
      <vt:lpstr> выставка поделок, выполненных  руками воспитанников и родителей </vt:lpstr>
      <vt:lpstr> Встречи с родителями: «Экологический ликбез» Совместная продуктивная деятельность родителей с детьми «чудеса своими руками»  </vt:lpstr>
      <vt:lpstr>Результаты работы</vt:lpstr>
      <vt:lpstr>Знания ДЕТЕЙ О ЖИВОЙ И НЕ ЖИВОЙ ПРИРОДЕ</vt:lpstr>
      <vt:lpstr>УРОВЕНЬ ПОЗНАВАТЕЛЬНОЙ АКТИВНОСТИ</vt:lpstr>
      <vt:lpstr>ПРОЯВЛЕНИЕ ВОСПИТАННИКАМИ БЕРЕЖНОГО ОТНОШЕНИЯ К РАСТЕНИЯМ И ЖИВОТНЫМ</vt:lpstr>
      <vt:lpstr>СТРЕМЛЕНИЕ НЕ НАВРЕДИТЬ ПРИРОДЕ, ОТРИЦАТЕЛЬНАЯ РЕАКЦИЯ НА НЕГАТИВНЫЕ ПОСТУПКИ ДРУГИХ ДЕТЕЙ И ВЗРОСЛЫХ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Андрей</dc:creator>
  <cp:lastModifiedBy>1</cp:lastModifiedBy>
  <cp:revision>118</cp:revision>
  <cp:lastPrinted>1601-01-01T00:00:00Z</cp:lastPrinted>
  <dcterms:created xsi:type="dcterms:W3CDTF">2013-02-14T14:54:32Z</dcterms:created>
  <dcterms:modified xsi:type="dcterms:W3CDTF">2014-03-03T11:46:59Z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